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7315200" cy="9601200"/>
  <p:embeddedFontLst>
    <p:embeddedFont>
      <p:font typeface="Bree Serif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Noto Sans" panose="020B0502040504020204" pitchFamily="34" charset="0"/>
      <p:regular r:id="rId34"/>
    </p:embeddedFont>
    <p:embeddedFont>
      <p:font typeface="Oswald" panose="00000500000000000000" pitchFamily="2" charset="0"/>
      <p:regular r:id="rId35"/>
      <p:bold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j6cFd9xv47HOnI8N3xk5ohLfZG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3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4aacdca92b_0_0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24aacdca92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1520" y="1200150"/>
            <a:ext cx="5852100" cy="324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4aacdca92b_0_11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24aacdca92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1520" y="1200150"/>
            <a:ext cx="5852100" cy="324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4aacdca92b_0_21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24aacdca92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1520" y="1200150"/>
            <a:ext cx="5852100" cy="324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4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9" name="Google Shape;30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4aacdca92b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4aacdca92b_0_22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5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8d50b7a01e_0_22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8" name="Google Shape;328;g18d50b7a01e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440" y="720090"/>
            <a:ext cx="48771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8" name="Google Shape;3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8e726a71c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g18e726a71c2_0_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3" name="Google Shape;1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84f921732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84f921732c_0_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181240" lvl="0" indent="-181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 b="1"/>
              <a:t>1. Motion to endorse members who joined during the year and appoint them to a full-term:</a:t>
            </a:r>
            <a:endParaRPr/>
          </a:p>
          <a:p>
            <a:pPr marL="638440" lvl="1" indent="-181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The board recruited replacements to fill vacancies during the year, as provided in the bylaw, and now presents a motion to endorse and appoint these members for a full two-year term.</a:t>
            </a:r>
            <a:endParaRPr/>
          </a:p>
          <a:p>
            <a:pPr marL="181240" lvl="0" indent="-111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  <a:p>
            <a:pPr marL="181240" lvl="0" indent="-181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Motion:  That the following members be appointed for a full two-year term:</a:t>
            </a:r>
            <a:endParaRPr/>
          </a:p>
          <a:p>
            <a:pPr marL="638440" lvl="1" indent="-181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Geoff Marlowe</a:t>
            </a:r>
            <a:endParaRPr/>
          </a:p>
          <a:p>
            <a:pPr marL="638440" lvl="1" indent="-181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Laura Krochmalnek </a:t>
            </a:r>
            <a:endParaRPr/>
          </a:p>
          <a:p>
            <a:pPr marL="181240" lvl="0" indent="-111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  <a:p>
            <a:pPr marL="181240" lvl="0" indent="-181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 b="1"/>
              <a:t>2. Motion to Appoint Members for another two-year term</a:t>
            </a:r>
            <a:endParaRPr/>
          </a:p>
          <a:p>
            <a:pPr marL="181240" lvl="0" indent="-181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The board appreciates the contributions of members who have completed one two-year term and nominates for renewal those who have expressed a willingness to serve another two-year term:</a:t>
            </a:r>
            <a:endParaRPr/>
          </a:p>
          <a:p>
            <a:pPr marL="181240" lvl="0" indent="-111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  <a:p>
            <a:pPr marL="181240" lvl="0" indent="-181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Motion:  That the appointments of the following members be renewed for another two –year term:</a:t>
            </a:r>
            <a:endParaRPr/>
          </a:p>
          <a:p>
            <a:pPr marL="638440" lvl="1" indent="-181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Kathy Vandergrift</a:t>
            </a:r>
            <a:endParaRPr/>
          </a:p>
          <a:p>
            <a:pPr marL="638440" lvl="1" indent="-181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Jill Skinner</a:t>
            </a:r>
            <a:endParaRPr/>
          </a:p>
          <a:p>
            <a:pPr marL="638440" lvl="1" indent="-181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Caroline Beland-Pelletier</a:t>
            </a:r>
            <a:endParaRPr/>
          </a:p>
          <a:p>
            <a:pPr marL="638440" lvl="1" indent="-181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Gerry Gaugl</a:t>
            </a:r>
            <a:endParaRPr/>
          </a:p>
          <a:p>
            <a:pPr marL="638440" lvl="1" indent="-181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Masuma Rustamzada</a:t>
            </a:r>
            <a:endParaRPr/>
          </a:p>
        </p:txBody>
      </p:sp>
      <p:sp>
        <p:nvSpPr>
          <p:cNvPr id="368" name="Google Shape;36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5" name="Google Shape;375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ac74a23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4ac74a23fa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7" name="Google Shape;38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4aacdca92b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4aacdca92b_0_20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4aacdca92b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4aacdca92b_0_21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1" name="Google Shape;20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4aacdca92b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4aacdca92b_0_21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4aacdca92b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4aacdca92b_0_20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4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6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Google Shape;24;p6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25;p6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26;p61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</p:sp>
        <p:sp>
          <p:nvSpPr>
            <p:cNvPr id="27" name="Google Shape;27;p61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6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61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4210">
                <a:alpha val="69019"/>
              </a:srgbClr>
            </a:solidFill>
            <a:ln>
              <a:noFill/>
            </a:ln>
          </p:spPr>
        </p:sp>
        <p:sp>
          <p:nvSpPr>
            <p:cNvPr id="30" name="Google Shape;30;p61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F06C46">
                <a:alpha val="69019"/>
              </a:srgbClr>
            </a:solidFill>
            <a:ln>
              <a:noFill/>
            </a:ln>
          </p:spPr>
        </p:sp>
        <p:sp>
          <p:nvSpPr>
            <p:cNvPr id="31" name="Google Shape;31;p61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</p:sp>
        <p:sp>
          <p:nvSpPr>
            <p:cNvPr id="32" name="Google Shape;32;p6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61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392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34;p61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1"/>
          <p:cNvSpPr txBox="1">
            <a:spLocks noGrp="1"/>
          </p:cNvSpPr>
          <p:nvPr>
            <p:ph type="subTitle" idx="1"/>
          </p:nvPr>
        </p:nvSpPr>
        <p:spPr>
          <a:xfrm>
            <a:off x="1507067" y="4050837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1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1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1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9"/>
          <p:cNvSpPr txBox="1"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9"/>
          <p:cNvSpPr>
            <a:spLocks noGrp="1"/>
          </p:cNvSpPr>
          <p:nvPr>
            <p:ph type="pic" idx="2"/>
          </p:nvPr>
        </p:nvSpPr>
        <p:spPr>
          <a:xfrm>
            <a:off x="677335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69"/>
          <p:cNvSpPr txBox="1">
            <a:spLocks noGrp="1"/>
          </p:cNvSpPr>
          <p:nvPr>
            <p:ph type="body" idx="1"/>
          </p:nvPr>
        </p:nvSpPr>
        <p:spPr>
          <a:xfrm>
            <a:off x="677336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1" name="Google Shape;121;p69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69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69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0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0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70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70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70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1"/>
          <p:cNvSpPr txBox="1">
            <a:spLocks noGrp="1"/>
          </p:cNvSpPr>
          <p:nvPr>
            <p:ph type="title"/>
          </p:nvPr>
        </p:nvSpPr>
        <p:spPr>
          <a:xfrm>
            <a:off x="931335" y="609600"/>
            <a:ext cx="8094135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71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3" name="Google Shape;133;p71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71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71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71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" name="Google Shape;137;p71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F06C46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F06C46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F06C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2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72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72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72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72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3"/>
          <p:cNvSpPr txBox="1">
            <a:spLocks noGrp="1"/>
          </p:cNvSpPr>
          <p:nvPr>
            <p:ph type="title"/>
          </p:nvPr>
        </p:nvSpPr>
        <p:spPr>
          <a:xfrm>
            <a:off x="931335" y="609600"/>
            <a:ext cx="8094135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73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8" name="Google Shape;148;p73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73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73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3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2" name="Google Shape;152;p7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F06C46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73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F06C46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4"/>
          <p:cNvSpPr txBox="1"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74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57" name="Google Shape;157;p74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74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74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74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5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75"/>
          <p:cNvSpPr txBox="1">
            <a:spLocks noGrp="1"/>
          </p:cNvSpPr>
          <p:nvPr>
            <p:ph type="body" idx="1"/>
          </p:nvPr>
        </p:nvSpPr>
        <p:spPr>
          <a:xfrm rot="5400000">
            <a:off x="3035283" y="-197357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64" name="Google Shape;164;p75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75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75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6"/>
          <p:cNvSpPr txBox="1">
            <a:spLocks noGrp="1"/>
          </p:cNvSpPr>
          <p:nvPr>
            <p:ph type="title"/>
          </p:nvPr>
        </p:nvSpPr>
        <p:spPr>
          <a:xfrm rot="5400000">
            <a:off x="5994321" y="2582957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6"/>
          <p:cNvSpPr txBox="1">
            <a:spLocks noGrp="1"/>
          </p:cNvSpPr>
          <p:nvPr>
            <p:ph type="body" idx="1"/>
          </p:nvPr>
        </p:nvSpPr>
        <p:spPr>
          <a:xfrm rot="5400000">
            <a:off x="1581687" y="-294750"/>
            <a:ext cx="5251450" cy="7060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70" name="Google Shape;170;p76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76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76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2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2"/>
          <p:cNvSpPr txBox="1"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9" name="Google Shape;59;p62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2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2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3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3"/>
          <p:cNvSpPr txBox="1">
            <a:spLocks noGrp="1"/>
          </p:cNvSpPr>
          <p:nvPr>
            <p:ph type="body" idx="1"/>
          </p:nvPr>
        </p:nvSpPr>
        <p:spPr>
          <a:xfrm>
            <a:off x="675747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63"/>
          <p:cNvSpPr txBox="1">
            <a:spLocks noGrp="1"/>
          </p:cNvSpPr>
          <p:nvPr>
            <p:ph type="body" idx="2"/>
          </p:nvPr>
        </p:nvSpPr>
        <p:spPr>
          <a:xfrm>
            <a:off x="675747" y="2737249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6" name="Google Shape;66;p63"/>
          <p:cNvSpPr txBox="1">
            <a:spLocks noGrp="1"/>
          </p:cNvSpPr>
          <p:nvPr>
            <p:ph type="body" idx="3"/>
          </p:nvPr>
        </p:nvSpPr>
        <p:spPr>
          <a:xfrm>
            <a:off x="5088384" y="2160983"/>
            <a:ext cx="418561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63"/>
          <p:cNvSpPr txBox="1">
            <a:spLocks noGrp="1"/>
          </p:cNvSpPr>
          <p:nvPr>
            <p:ph type="body" idx="4"/>
          </p:nvPr>
        </p:nvSpPr>
        <p:spPr>
          <a:xfrm>
            <a:off x="5088386" y="2737249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8" name="Google Shape;68;p63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3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60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Google Shape;73;p60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4" name="Google Shape;74;p60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5" name="Google Shape;75;p60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</p:sp>
        <p:sp>
          <p:nvSpPr>
            <p:cNvPr id="76" name="Google Shape;76;p60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77" name="Google Shape;77;p60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60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4210">
                <a:alpha val="69019"/>
              </a:srgbClr>
            </a:solidFill>
            <a:ln>
              <a:noFill/>
            </a:ln>
          </p:spPr>
        </p:sp>
        <p:sp>
          <p:nvSpPr>
            <p:cNvPr id="79" name="Google Shape;79;p60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F06C46">
                <a:alpha val="69019"/>
              </a:srgbClr>
            </a:solidFill>
            <a:ln>
              <a:noFill/>
            </a:ln>
          </p:spPr>
        </p:sp>
        <p:sp>
          <p:nvSpPr>
            <p:cNvPr id="80" name="Google Shape;80;p60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</p:sp>
        <p:sp>
          <p:nvSpPr>
            <p:cNvPr id="81" name="Google Shape;81;p6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60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392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" name="Google Shape;83;p60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0"/>
          <p:cNvSpPr txBox="1">
            <a:spLocks noGrp="1"/>
          </p:cNvSpPr>
          <p:nvPr>
            <p:ph type="subTitle" idx="1"/>
          </p:nvPr>
        </p:nvSpPr>
        <p:spPr>
          <a:xfrm>
            <a:off x="1507067" y="4050837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60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0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0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6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6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6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5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5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5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5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4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4"/>
          <p:cNvSpPr txBox="1">
            <a:spLocks noGrp="1"/>
          </p:cNvSpPr>
          <p:nvPr>
            <p:ph type="body" idx="1"/>
          </p:nvPr>
        </p:nvSpPr>
        <p:spPr>
          <a:xfrm>
            <a:off x="677336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0" name="Google Shape;100;p64"/>
          <p:cNvSpPr txBox="1">
            <a:spLocks noGrp="1"/>
          </p:cNvSpPr>
          <p:nvPr>
            <p:ph type="body" idx="2"/>
          </p:nvPr>
        </p:nvSpPr>
        <p:spPr>
          <a:xfrm>
            <a:off x="5089969" y="2160590"/>
            <a:ext cx="4184035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1" name="Google Shape;101;p64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4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4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7"/>
          <p:cNvSpPr txBox="1"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7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67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7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7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8"/>
          <p:cNvSpPr txBox="1"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8"/>
          <p:cNvSpPr txBox="1">
            <a:spLocks noGrp="1"/>
          </p:cNvSpPr>
          <p:nvPr>
            <p:ph type="body" idx="1"/>
          </p:nvPr>
        </p:nvSpPr>
        <p:spPr>
          <a:xfrm>
            <a:off x="4760463" y="514928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3" name="Google Shape;113;p68"/>
          <p:cNvSpPr txBox="1">
            <a:spLocks noGrp="1"/>
          </p:cNvSpPr>
          <p:nvPr>
            <p:ph type="body" idx="2"/>
          </p:nvPr>
        </p:nvSpPr>
        <p:spPr>
          <a:xfrm>
            <a:off x="677335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114" name="Google Shape;114;p68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8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68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59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59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59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9;p59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</p:sp>
        <p:sp>
          <p:nvSpPr>
            <p:cNvPr id="10" name="Google Shape;10;p59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59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59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4210">
                <a:alpha val="69019"/>
              </a:srgbClr>
            </a:solidFill>
            <a:ln>
              <a:noFill/>
            </a:ln>
          </p:spPr>
        </p:sp>
        <p:sp>
          <p:nvSpPr>
            <p:cNvPr id="13" name="Google Shape;13;p59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F06C46">
                <a:alpha val="69019"/>
              </a:srgbClr>
            </a:solidFill>
            <a:ln>
              <a:noFill/>
            </a:ln>
          </p:spPr>
        </p:sp>
        <p:sp>
          <p:nvSpPr>
            <p:cNvPr id="14" name="Google Shape;14;p5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</p:sp>
        <p:sp>
          <p:nvSpPr>
            <p:cNvPr id="15" name="Google Shape;15;p5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59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392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59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59"/>
          <p:cNvSpPr txBox="1"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"/>
              <a:buChar char="►"/>
              <a:defRPr sz="18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"/>
              <a:buChar char="►"/>
              <a:defRPr sz="16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"/>
              <a:buChar char="►"/>
              <a:defRPr sz="14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p59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p59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59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5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" name="Google Shape;41;p5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" name="Google Shape;42;p5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" name="Google Shape;43;p58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</p:sp>
        <p:sp>
          <p:nvSpPr>
            <p:cNvPr id="44" name="Google Shape;44;p58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45" name="Google Shape;45;p5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58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4210">
                <a:alpha val="69019"/>
              </a:srgbClr>
            </a:solidFill>
            <a:ln>
              <a:noFill/>
            </a:ln>
          </p:spPr>
        </p:sp>
        <p:sp>
          <p:nvSpPr>
            <p:cNvPr id="47" name="Google Shape;47;p5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F06C46">
                <a:alpha val="69019"/>
              </a:srgbClr>
            </a:solidFill>
            <a:ln>
              <a:noFill/>
            </a:ln>
          </p:spPr>
        </p:sp>
        <p:sp>
          <p:nvSpPr>
            <p:cNvPr id="48" name="Google Shape;48;p58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</p:sp>
        <p:sp>
          <p:nvSpPr>
            <p:cNvPr id="49" name="Google Shape;49;p5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5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392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51;p58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58"/>
          <p:cNvSpPr txBox="1"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3" name="Google Shape;53;p58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4" name="Google Shape;54;p58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5" name="Google Shape;55;p58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ayWard@ottawa.ca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baywardbulletin.ca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7" descr="mural at frank ryan"/>
          <p:cNvPicPr preferRelativeResize="0"/>
          <p:nvPr/>
        </p:nvPicPr>
        <p:blipFill rotWithShape="1">
          <a:blip r:embed="rId3">
            <a:alphaModFix/>
          </a:blip>
          <a:srcRect l="6221" r="4434"/>
          <a:stretch/>
        </p:blipFill>
        <p:spPr>
          <a:xfrm>
            <a:off x="-279780" y="0"/>
            <a:ext cx="12760657" cy="716507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7"/>
          <p:cNvSpPr/>
          <p:nvPr/>
        </p:nvSpPr>
        <p:spPr>
          <a:xfrm>
            <a:off x="-10391" y="2379518"/>
            <a:ext cx="7795424" cy="2495089"/>
          </a:xfrm>
          <a:prstGeom prst="rect">
            <a:avLst/>
          </a:prstGeom>
          <a:solidFill>
            <a:schemeClr val="accent1">
              <a:alpha val="4901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9" name="Google Shape;179;p37"/>
          <p:cNvSpPr txBox="1">
            <a:spLocks noGrp="1"/>
          </p:cNvSpPr>
          <p:nvPr>
            <p:ph type="ctrTitle"/>
          </p:nvPr>
        </p:nvSpPr>
        <p:spPr>
          <a:xfrm>
            <a:off x="438912" y="2477347"/>
            <a:ext cx="693152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swald"/>
              <a:buNone/>
            </a:pPr>
            <a:r>
              <a:rPr lang="en-US" sz="5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Queensway Terrace North</a:t>
            </a:r>
            <a:br>
              <a:rPr lang="en-US" sz="5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5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Community Association</a:t>
            </a:r>
            <a:endParaRPr/>
          </a:p>
        </p:txBody>
      </p:sp>
      <p:sp>
        <p:nvSpPr>
          <p:cNvPr id="180" name="Google Shape;180;p37"/>
          <p:cNvSpPr txBox="1">
            <a:spLocks noGrp="1"/>
          </p:cNvSpPr>
          <p:nvPr>
            <p:ph type="subTitle" idx="1"/>
          </p:nvPr>
        </p:nvSpPr>
        <p:spPr>
          <a:xfrm>
            <a:off x="667526" y="4206875"/>
            <a:ext cx="73173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Annual General Meeting - October 4, 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g24aacdca92b_0_0" descr="A group of purple and white flow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2203"/>
          <a:stretch/>
        </p:blipFill>
        <p:spPr>
          <a:xfrm>
            <a:off x="9060575" y="180848"/>
            <a:ext cx="2970466" cy="338328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24aacdca92b_0_0"/>
          <p:cNvSpPr txBox="1"/>
          <p:nvPr/>
        </p:nvSpPr>
        <p:spPr>
          <a:xfrm>
            <a:off x="5182656" y="612038"/>
            <a:ext cx="4368600" cy="59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3600"/>
              <a:buFont typeface="Trebuchet MS"/>
              <a:buNone/>
            </a:pPr>
            <a:r>
              <a:rPr lang="en-US" sz="3600" b="1" i="0" u="sng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HIGHLIGHTS</a:t>
            </a:r>
            <a:r>
              <a:rPr lang="en-US" sz="3600" b="1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…</a:t>
            </a:r>
            <a:endParaRPr/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FEFEFE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Noto Sans Symbols"/>
              <a:buChar char="►"/>
            </a:pPr>
            <a:r>
              <a:rPr lang="en-US" sz="1800" b="1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Halloween</a:t>
            </a:r>
            <a:endParaRPr/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Noto Sans Symbols"/>
              <a:buChar char="►"/>
            </a:pPr>
            <a:r>
              <a:rPr lang="en-US" sz="1800" b="1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Community Candidate meeting</a:t>
            </a:r>
            <a:endParaRPr/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Noto Sans Symbols"/>
              <a:buChar char="►"/>
            </a:pPr>
            <a:r>
              <a:rPr lang="en-US" sz="1800" b="1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Holiday Events 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Forest Fairy Lights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Caroling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Noto Sans Symbols"/>
              <a:buChar char="►"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Winter Carnival</a:t>
            </a:r>
            <a:r>
              <a:rPr lang="en-US" sz="18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</a:t>
            </a:r>
            <a:endParaRPr sz="18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Noto Sans Symbols"/>
              <a:buChar char="►"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Community-Wide Yard Sale</a:t>
            </a:r>
            <a:endParaRPr/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Noto Sans Symbols"/>
              <a:buChar char="►"/>
            </a:pPr>
            <a:r>
              <a:rPr lang="en-U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Green Weekend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Music in the Park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Bike Parade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Spring Plant Share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Noto Sans Symbols"/>
              <a:buChar char="►"/>
            </a:pPr>
            <a:r>
              <a:rPr lang="en-US" sz="1800" b="1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Special Event: Children's Mental Health and Wellness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FEFEF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9" name="Google Shape;259;g24aacdca92b_0_0"/>
          <p:cNvSpPr txBox="1"/>
          <p:nvPr/>
        </p:nvSpPr>
        <p:spPr>
          <a:xfrm>
            <a:off x="0" y="2829669"/>
            <a:ext cx="4943400" cy="646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2022-2023 EVENTS</a:t>
            </a:r>
            <a:endParaRPr sz="36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0" name="Google Shape;260;g24aacdca92b_0_0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299" y="121602"/>
            <a:ext cx="3469491" cy="260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24aacdca92b_0_0" descr="A black and orange invitation with a pumpkin and a hors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656" y="3622767"/>
            <a:ext cx="4145987" cy="233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24aacdca92b_0_0" descr="A poster for a green saturday even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5574" y="121602"/>
            <a:ext cx="3041225" cy="2638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4aacdca92b_0_0" descr="A poster with a group of peopl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93613" y="3747052"/>
            <a:ext cx="2012698" cy="31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24aacdca92b_0_0" descr="No photo description available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23465" y="4932795"/>
            <a:ext cx="3201638" cy="1800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4aacdca92b_0_11"/>
          <p:cNvSpPr/>
          <p:nvPr/>
        </p:nvSpPr>
        <p:spPr>
          <a:xfrm>
            <a:off x="0" y="-1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0" name="Google Shape;270;g24aacdca92b_0_11" descr="A line of pumpkins lit up at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784" r="30719"/>
          <a:stretch/>
        </p:blipFill>
        <p:spPr>
          <a:xfrm rot="5400000">
            <a:off x="307075" y="-307073"/>
            <a:ext cx="3388891" cy="400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24aacdca92b_0_11" descr="A group of people riding bicycl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7029" r="3986"/>
          <a:stretch/>
        </p:blipFill>
        <p:spPr>
          <a:xfrm>
            <a:off x="4094479" y="10"/>
            <a:ext cx="4014048" cy="338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4aacdca92b_0_11" descr="No photo description available."/>
          <p:cNvPicPr preferRelativeResize="0"/>
          <p:nvPr/>
        </p:nvPicPr>
        <p:blipFill rotWithShape="1">
          <a:blip r:embed="rId5">
            <a:alphaModFix/>
          </a:blip>
          <a:srcRect t="9356" b="28100"/>
          <a:stretch/>
        </p:blipFill>
        <p:spPr>
          <a:xfrm>
            <a:off x="8188960" y="10"/>
            <a:ext cx="4003041" cy="338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24aacdca92b_0_11" descr="A group of horses pulling a cart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 l="6021" r="9518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4aacdca92b_0_11"/>
          <p:cNvPicPr preferRelativeResize="0"/>
          <p:nvPr/>
        </p:nvPicPr>
        <p:blipFill rotWithShape="1">
          <a:blip r:embed="rId7">
            <a:alphaModFix/>
          </a:blip>
          <a:srcRect l="12933" r="20328"/>
          <a:stretch/>
        </p:blipFill>
        <p:spPr>
          <a:xfrm>
            <a:off x="4094479" y="3469102"/>
            <a:ext cx="4014048" cy="33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4aacdca92b_0_11"/>
          <p:cNvPicPr preferRelativeResize="0"/>
          <p:nvPr/>
        </p:nvPicPr>
        <p:blipFill rotWithShape="1">
          <a:blip r:embed="rId8">
            <a:alphaModFix/>
          </a:blip>
          <a:srcRect l="7262" r="4390"/>
          <a:stretch/>
        </p:blipFill>
        <p:spPr>
          <a:xfrm>
            <a:off x="8199966" y="3469102"/>
            <a:ext cx="3992033" cy="338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4aacdca92b_0_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1" name="Google Shape;281;g24aacdca92b_0_21"/>
          <p:cNvPicPr preferRelativeResize="0"/>
          <p:nvPr/>
        </p:nvPicPr>
        <p:blipFill rotWithShape="1">
          <a:blip r:embed="rId3">
            <a:alphaModFix/>
          </a:blip>
          <a:srcRect l="19599" r="19944"/>
          <a:stretch/>
        </p:blipFill>
        <p:spPr>
          <a:xfrm>
            <a:off x="2957361" y="10"/>
            <a:ext cx="3151431" cy="3437504"/>
          </a:xfrm>
          <a:custGeom>
            <a:avLst/>
            <a:gdLst/>
            <a:ahLst/>
            <a:cxnLst/>
            <a:rect l="l" t="t" r="r" b="b"/>
            <a:pathLst>
              <a:path w="3151431" h="3437504" extrusionOk="0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82" name="Google Shape;282;g24aacdca92b_0_21" descr="A group of carved pumpkin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3024" r="30879"/>
          <a:stretch/>
        </p:blipFill>
        <p:spPr>
          <a:xfrm>
            <a:off x="319203" y="10"/>
            <a:ext cx="3153384" cy="3437504"/>
          </a:xfrm>
          <a:custGeom>
            <a:avLst/>
            <a:gdLst/>
            <a:ahLst/>
            <a:cxnLst/>
            <a:rect l="l" t="t" r="r" b="b"/>
            <a:pathLst>
              <a:path w="3153384" h="3437504" extrusionOk="0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83" name="Google Shape;283;g24aacdca92b_0_21"/>
          <p:cNvPicPr preferRelativeResize="0"/>
          <p:nvPr/>
        </p:nvPicPr>
        <p:blipFill rotWithShape="1">
          <a:blip r:embed="rId5">
            <a:alphaModFix/>
          </a:blip>
          <a:srcRect l="18456" r="23850"/>
          <a:stretch/>
        </p:blipFill>
        <p:spPr>
          <a:xfrm>
            <a:off x="1" y="3437504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 extrusionOk="0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84" name="Google Shape;284;g24aacdca92b_0_21"/>
          <p:cNvPicPr preferRelativeResize="0"/>
          <p:nvPr/>
        </p:nvPicPr>
        <p:blipFill rotWithShape="1">
          <a:blip r:embed="rId6">
            <a:alphaModFix/>
          </a:blip>
          <a:srcRect l="17059" r="14811"/>
          <a:stretch/>
        </p:blipFill>
        <p:spPr>
          <a:xfrm>
            <a:off x="2443799" y="3437504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 extrusionOk="0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285" name="Google Shape;285;g24aacdca92b_0_21"/>
          <p:cNvCxnSpPr/>
          <p:nvPr/>
        </p:nvCxnSpPr>
        <p:spPr>
          <a:xfrm>
            <a:off x="319203" y="3437504"/>
            <a:ext cx="5276100" cy="0"/>
          </a:xfrm>
          <a:prstGeom prst="straightConnector1">
            <a:avLst/>
          </a:prstGeom>
          <a:noFill/>
          <a:ln w="12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6" name="Google Shape;286;g24aacdca92b_0_21"/>
          <p:cNvCxnSpPr/>
          <p:nvPr/>
        </p:nvCxnSpPr>
        <p:spPr>
          <a:xfrm rot="10800000" flipH="1">
            <a:off x="2443799" y="0"/>
            <a:ext cx="1028700" cy="6858000"/>
          </a:xfrm>
          <a:prstGeom prst="straightConnector1">
            <a:avLst/>
          </a:prstGeom>
          <a:noFill/>
          <a:ln w="12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87" name="Google Shape;287;g24aacdca92b_0_21"/>
          <p:cNvGrpSpPr/>
          <p:nvPr/>
        </p:nvGrpSpPr>
        <p:grpSpPr>
          <a:xfrm>
            <a:off x="-104" y="-8467"/>
            <a:ext cx="12192237" cy="6866580"/>
            <a:chOff x="-104" y="-8467"/>
            <a:chExt cx="12192237" cy="6866580"/>
          </a:xfrm>
        </p:grpSpPr>
        <p:cxnSp>
          <p:nvCxnSpPr>
            <p:cNvPr id="288" name="Google Shape;288;g24aacdca92b_0_2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9" name="Google Shape;289;g24aacdca92b_0_21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0" name="Google Shape;290;g24aacdca92b_0_21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91" name="Google Shape;291;g24aacdca92b_0_21"/>
            <p:cNvSpPr/>
            <p:nvPr/>
          </p:nvSpPr>
          <p:spPr>
            <a:xfrm>
              <a:off x="9603442" y="-8467"/>
              <a:ext cx="258617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92" name="Google Shape;292;g24aacdca92b_0_21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93" name="Google Shape;293;g24aacdca92b_0_21"/>
            <p:cNvSpPr/>
            <p:nvPr/>
          </p:nvSpPr>
          <p:spPr>
            <a:xfrm>
              <a:off x="9334500" y="-8467"/>
              <a:ext cx="2850868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94" name="Google Shape;294;g24aacdca92b_0_21"/>
            <p:cNvSpPr/>
            <p:nvPr/>
          </p:nvSpPr>
          <p:spPr>
            <a:xfrm>
              <a:off x="10898730" y="-8467"/>
              <a:ext cx="1290094" cy="6858000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95" name="Google Shape;295;g24aacdca92b_0_21"/>
            <p:cNvSpPr/>
            <p:nvPr/>
          </p:nvSpPr>
          <p:spPr>
            <a:xfrm>
              <a:off x="10938999" y="-8467"/>
              <a:ext cx="1249825" cy="6858000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96" name="Google Shape;296;g24aacdca92b_0_21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97" name="Google Shape;297;g24aacdca92b_0_21"/>
            <p:cNvSpPr/>
            <p:nvPr/>
          </p:nvSpPr>
          <p:spPr>
            <a:xfrm rot="10800000">
              <a:off x="-104" y="54"/>
              <a:ext cx="842700" cy="56661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98" name="Google Shape;298;g24aacdca92b_0_21"/>
          <p:cNvSpPr/>
          <p:nvPr/>
        </p:nvSpPr>
        <p:spPr>
          <a:xfrm>
            <a:off x="6169290" y="609600"/>
            <a:ext cx="3104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COMING SOON…</a:t>
            </a:r>
            <a:endParaRPr sz="3600" b="1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9" name="Google Shape;299;g24aacdca92b_0_21"/>
          <p:cNvSpPr txBox="1"/>
          <p:nvPr/>
        </p:nvSpPr>
        <p:spPr>
          <a:xfrm>
            <a:off x="6169290" y="2160589"/>
            <a:ext cx="3104700" cy="3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lang="en-US" sz="1800" b="1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Pumpkin Contest</a:t>
            </a:r>
            <a:endParaRPr/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lang="en-US" sz="1800" b="1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Hallowe’en forest walk</a:t>
            </a:r>
            <a:endParaRPr/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lang="en-US" sz="1800" b="1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Holiday Caroling</a:t>
            </a:r>
            <a:endParaRPr/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lang="en-US" sz="1800" b="1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Frank Ryan Park rink </a:t>
            </a:r>
            <a:endParaRPr/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lang="en-US" sz="1800" b="1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Winter Carnival (4 February)</a:t>
            </a:r>
            <a:endParaRPr/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lang="en-US" sz="1800" b="1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Spring Events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4" descr="A picture containing sky, outdoor, shor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447" b="17924"/>
          <a:stretch/>
        </p:blipFill>
        <p:spPr>
          <a:xfrm>
            <a:off x="0" y="-232012"/>
            <a:ext cx="12474054" cy="7356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4"/>
          <p:cNvSpPr/>
          <p:nvPr/>
        </p:nvSpPr>
        <p:spPr>
          <a:xfrm>
            <a:off x="-10391" y="2379518"/>
            <a:ext cx="7795424" cy="2495089"/>
          </a:xfrm>
          <a:prstGeom prst="rect">
            <a:avLst/>
          </a:prstGeom>
          <a:solidFill>
            <a:schemeClr val="accent1">
              <a:alpha val="4901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6" name="Google Shape;306;p44"/>
          <p:cNvSpPr txBox="1">
            <a:spLocks noGrp="1"/>
          </p:cNvSpPr>
          <p:nvPr>
            <p:ph type="ctrTitle"/>
          </p:nvPr>
        </p:nvSpPr>
        <p:spPr>
          <a:xfrm>
            <a:off x="438912" y="2477347"/>
            <a:ext cx="693152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swald"/>
              <a:buNone/>
            </a:pPr>
            <a:r>
              <a:rPr lang="en-US" sz="5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Planning and Road Safety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>
            <a:spLocks noGrp="1"/>
          </p:cNvSpPr>
          <p:nvPr>
            <p:ph type="body" idx="1"/>
          </p:nvPr>
        </p:nvSpPr>
        <p:spPr>
          <a:xfrm>
            <a:off x="677325" y="1570375"/>
            <a:ext cx="9750300" cy="50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Progress </a:t>
            </a:r>
            <a:endParaRPr sz="2916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998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-US" sz="29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Accessible Path to Frank Ryan Park from Clarenda</a:t>
            </a:r>
            <a:endParaRPr sz="2916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998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-US" sz="29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Advocacy to improve Committee of Adjustment process </a:t>
            </a:r>
            <a:endParaRPr sz="2916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998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-US" sz="29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Continuing advocacy on in-fill housing to fit in QTN </a:t>
            </a:r>
            <a:endParaRPr sz="2916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998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-US" sz="29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Progress toward new fieldhouse in Frank Ryan Park </a:t>
            </a:r>
            <a:endParaRPr sz="2916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16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Delays in two secondary plans is a concern.  Continuing advocacy on related issues.</a:t>
            </a:r>
            <a:endParaRPr sz="2916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998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-US" sz="29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Pinecrest/Queensview Secondary Plan which includes QTN</a:t>
            </a:r>
            <a:endParaRPr sz="2916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998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-US" sz="29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Lincoln Fields Secondary Plan </a:t>
            </a:r>
            <a:endParaRPr sz="2916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998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-US" sz="29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Coming later this fall; limited time for public review and input </a:t>
            </a:r>
            <a:endParaRPr sz="2916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8571"/>
              <a:buNone/>
            </a:pPr>
            <a:endParaRPr sz="21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8571"/>
              <a:buNone/>
            </a:pPr>
            <a:endParaRPr sz="21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8571"/>
              <a:buNone/>
            </a:pPr>
            <a:endParaRPr sz="21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789"/>
              <a:buNone/>
            </a:pP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48000"/>
              <a:buNone/>
            </a:pPr>
            <a:endParaRPr sz="3000"/>
          </a:p>
        </p:txBody>
      </p:sp>
      <p:sp>
        <p:nvSpPr>
          <p:cNvPr id="312" name="Google Shape;312;p45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99189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2500"/>
              <a:buFont typeface="Times New Roman"/>
              <a:buNone/>
            </a:pPr>
            <a:r>
              <a:rPr lang="en-US"/>
              <a:t>Planning Committee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4aacdca92b_0_221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Transportation Committee</a:t>
            </a:r>
            <a:endParaRPr/>
          </a:p>
        </p:txBody>
      </p:sp>
      <p:sp>
        <p:nvSpPr>
          <p:cNvPr id="318" name="Google Shape;318;g24aacdca92b_0_221"/>
          <p:cNvSpPr txBox="1">
            <a:spLocks noGrp="1"/>
          </p:cNvSpPr>
          <p:nvPr>
            <p:ph type="body" idx="1"/>
          </p:nvPr>
        </p:nvSpPr>
        <p:spPr>
          <a:xfrm>
            <a:off x="677325" y="1474400"/>
            <a:ext cx="8596800" cy="499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Transportation Planning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Pinecrest Traffic Study - QTNCA advocated for it -in PQ plan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Traffic study to improve Carling-Connaught and Parkway access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Speed reduction and safety - speed humps coming on Alpine Avenue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Advocacy for paths, biking, and sidewalks (Connaught Avenue Sidewalk approved) to connect to nearby neighbourhoods and amenities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○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Asking residents to comment on Queensview cycling plan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Parking Policies 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LRT-related Issues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Improved response to construction noise through direct KEV contact  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City noise policies need updating 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Landscaping plans for Connaught Park area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City needs to work on optimizing construction schedule to minimize major disruptions to individual neighbourhoods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○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QTN will have construction impacts for the whole of Phase 2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51" descr="A tree next to a body of wat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9976" r="37094"/>
          <a:stretch/>
        </p:blipFill>
        <p:spPr>
          <a:xfrm rot="5400000">
            <a:off x="2301343" y="-3267810"/>
            <a:ext cx="7589311" cy="1325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1"/>
          <p:cNvSpPr/>
          <p:nvPr/>
        </p:nvSpPr>
        <p:spPr>
          <a:xfrm>
            <a:off x="-10391" y="2379518"/>
            <a:ext cx="7795424" cy="2495089"/>
          </a:xfrm>
          <a:prstGeom prst="rect">
            <a:avLst/>
          </a:prstGeom>
          <a:solidFill>
            <a:schemeClr val="accent1">
              <a:alpha val="4901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5" name="Google Shape;325;p51"/>
          <p:cNvSpPr txBox="1">
            <a:spLocks noGrp="1"/>
          </p:cNvSpPr>
          <p:nvPr>
            <p:ph type="ctrTitle"/>
          </p:nvPr>
        </p:nvSpPr>
        <p:spPr>
          <a:xfrm>
            <a:off x="438912" y="2477347"/>
            <a:ext cx="693152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swald"/>
              <a:buNone/>
            </a:pPr>
            <a:r>
              <a:rPr lang="en-US" sz="5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Natural Environment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g18d50b7a01e_0_221" descr="A picture containing outdoor, tree, grass, par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0738"/>
          <a:stretch/>
        </p:blipFill>
        <p:spPr>
          <a:xfrm>
            <a:off x="5160963" y="492125"/>
            <a:ext cx="1627188" cy="246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18d50b7a01e_0_221" descr="A tree next to a body of water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542883" y="808830"/>
            <a:ext cx="2465385" cy="183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18d50b7a01e_0_221"/>
          <p:cNvPicPr preferRelativeResize="0"/>
          <p:nvPr/>
        </p:nvPicPr>
        <p:blipFill rotWithShape="1">
          <a:blip r:embed="rId5">
            <a:alphaModFix/>
          </a:blip>
          <a:srcRect t="15752" b="20907"/>
          <a:stretch/>
        </p:blipFill>
        <p:spPr>
          <a:xfrm>
            <a:off x="8764588" y="492125"/>
            <a:ext cx="2935288" cy="2465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18d50b7a01e_0_221" descr="A picture containing outdoor, tree, plan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8429645" y="3489892"/>
            <a:ext cx="3343272" cy="249078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18d50b7a01e_0_221"/>
          <p:cNvSpPr txBox="1">
            <a:spLocks noGrp="1"/>
          </p:cNvSpPr>
          <p:nvPr>
            <p:ph type="title"/>
          </p:nvPr>
        </p:nvSpPr>
        <p:spPr>
          <a:xfrm>
            <a:off x="492124" y="742951"/>
            <a:ext cx="4066500" cy="4962600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Natural Environment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-US" sz="1800">
                <a:solidFill>
                  <a:srgbClr val="FFFFFF"/>
                </a:solidFill>
              </a:rPr>
              <a:t>Canopy regeneration project, tree replacements for Alpine sewer project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-US" sz="1800">
                <a:solidFill>
                  <a:srgbClr val="FFFFFF"/>
                </a:solidFill>
              </a:rPr>
              <a:t>Tree giveaway with Ecology Ottawa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-US" sz="1800">
                <a:solidFill>
                  <a:srgbClr val="FFFFFF"/>
                </a:solidFill>
              </a:rPr>
              <a:t>Christmas tree reuse for the Frank Ryan Park rink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-US" sz="1800">
                <a:solidFill>
                  <a:srgbClr val="FFFFFF"/>
                </a:solidFill>
              </a:rPr>
              <a:t>Tree replacement at Frank Ryan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35" name="Google Shape;335;g18d50b7a01e_0_2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51148" y="2683152"/>
            <a:ext cx="3077550" cy="410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8e726a71c2_0_3"/>
          <p:cNvSpPr txBox="1"/>
          <p:nvPr/>
        </p:nvSpPr>
        <p:spPr>
          <a:xfrm>
            <a:off x="493700" y="358325"/>
            <a:ext cx="5559600" cy="4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400" b="1" i="0" u="sng" strike="noStrike" cap="non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QTN Community Garden </a:t>
            </a:r>
            <a:endParaRPr sz="2400" b="1" i="0" u="sng" strike="noStrike" cap="non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400" b="1" i="1" u="none" strike="noStrike" cap="non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established in 2015</a:t>
            </a:r>
            <a:endParaRPr sz="2400" b="1" i="1" u="none" strike="noStrike" cap="non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ree Serif"/>
              <a:buChar char="-"/>
            </a:pPr>
            <a:r>
              <a:rPr lang="en-US" sz="2000">
                <a:latin typeface="Bree Serif"/>
                <a:ea typeface="Bree Serif"/>
                <a:cs typeface="Bree Serif"/>
                <a:sym typeface="Bree Serif"/>
              </a:rPr>
              <a:t>6 boxes available for seasonal use by individual gardeners</a:t>
            </a:r>
            <a:endParaRPr sz="2000">
              <a:latin typeface="Bree Serif"/>
              <a:ea typeface="Bree Serif"/>
              <a:cs typeface="Bree Serif"/>
              <a:sym typeface="Bree Serif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ree Serif"/>
              <a:buChar char="-"/>
            </a:pPr>
            <a:r>
              <a:rPr lang="en-US" sz="2000">
                <a:latin typeface="Bree Serif"/>
                <a:ea typeface="Bree Serif"/>
                <a:cs typeface="Bree Serif"/>
                <a:sym typeface="Bree Serif"/>
              </a:rPr>
              <a:t>New signs installed to help explain the purpose</a:t>
            </a:r>
            <a:endParaRPr sz="2000" b="0" u="none" strike="noStrike" cap="non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ree Serif"/>
              <a:buChar char="-"/>
            </a:pPr>
            <a:r>
              <a:rPr lang="en-US" sz="2000">
                <a:latin typeface="Bree Serif"/>
                <a:ea typeface="Bree Serif"/>
                <a:cs typeface="Bree Serif"/>
                <a:sym typeface="Bree Serif"/>
              </a:rPr>
              <a:t>Continuing to work on the a</a:t>
            </a:r>
            <a:r>
              <a:rPr lang="en-US" sz="2000" b="0" u="none" strike="noStrike" cap="non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ddition of garden boxes into existing area (under review)</a:t>
            </a:r>
            <a:endParaRPr sz="2000" b="0" u="none" strike="noStrike" cap="non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ree Serif"/>
              <a:buChar char="-"/>
            </a:pPr>
            <a:r>
              <a:rPr lang="en-US" sz="2000">
                <a:latin typeface="Bree Serif"/>
                <a:ea typeface="Bree Serif"/>
                <a:cs typeface="Bree Serif"/>
                <a:sym typeface="Bree Serif"/>
              </a:rPr>
              <a:t>Overlapping uses in the park make expansion difficult</a:t>
            </a:r>
            <a:endParaRPr sz="2000">
              <a:latin typeface="Bree Serif"/>
              <a:ea typeface="Bree Serif"/>
              <a:cs typeface="Bree Serif"/>
              <a:sym typeface="Bree Serif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ree Serif"/>
              <a:buChar char="-"/>
            </a:pPr>
            <a:r>
              <a:rPr lang="en-US" sz="2000">
                <a:latin typeface="Bree Serif"/>
                <a:ea typeface="Bree Serif"/>
                <a:cs typeface="Bree Serif"/>
                <a:sym typeface="Bree Serif"/>
              </a:rPr>
              <a:t>Sloping terrain is also a challenge</a:t>
            </a:r>
            <a:r>
              <a:rPr lang="en-US" sz="2000" i="1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2000" b="0" i="1" u="none" strike="noStrike" cap="non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g18e726a71c2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1883" y="-3"/>
            <a:ext cx="5559617" cy="494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18e726a71c2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8100" y="3371900"/>
            <a:ext cx="3144650" cy="336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b="1"/>
              <a:t>Agenda</a:t>
            </a:r>
            <a:endParaRPr/>
          </a:p>
        </p:txBody>
      </p:sp>
      <p:sp>
        <p:nvSpPr>
          <p:cNvPr id="186" name="Google Shape;186;p2"/>
          <p:cNvSpPr txBox="1">
            <a:spLocks noGrp="1"/>
          </p:cNvSpPr>
          <p:nvPr>
            <p:ph type="body" idx="1"/>
          </p:nvPr>
        </p:nvSpPr>
        <p:spPr>
          <a:xfrm>
            <a:off x="838200" y="1689100"/>
            <a:ext cx="10515600" cy="51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Community Discussion</a:t>
            </a:r>
            <a:endParaRPr sz="3200">
              <a:solidFill>
                <a:schemeClr val="dk1"/>
              </a:solidFill>
            </a:endParaRPr>
          </a:p>
          <a:p>
            <a:pPr marL="9144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Traffic and Safety in QTN</a:t>
            </a:r>
            <a:endParaRPr sz="3200">
              <a:solidFill>
                <a:schemeClr val="dk1"/>
              </a:solidFill>
            </a:endParaRPr>
          </a:p>
          <a:p>
            <a:pPr marL="9144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Q and A with Councillor Kavanagh</a:t>
            </a:r>
            <a:endParaRPr sz="3200">
              <a:solidFill>
                <a:schemeClr val="dk1"/>
              </a:solidFill>
            </a:endParaRPr>
          </a:p>
          <a:p>
            <a:pPr marL="9144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Community Priorities</a:t>
            </a:r>
            <a:endParaRPr sz="3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Business Meeting for QTNca</a:t>
            </a:r>
            <a:endParaRPr sz="3200">
              <a:solidFill>
                <a:schemeClr val="dk1"/>
              </a:solidFill>
            </a:endParaRPr>
          </a:p>
          <a:p>
            <a:pPr marL="9144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Board Report </a:t>
            </a:r>
            <a:endParaRPr/>
          </a:p>
          <a:p>
            <a:pPr marL="9144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Financial report</a:t>
            </a:r>
            <a:endParaRPr sz="3200">
              <a:solidFill>
                <a:schemeClr val="dk1"/>
              </a:solidFill>
            </a:endParaRPr>
          </a:p>
          <a:p>
            <a:pPr marL="9144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Board nominations</a:t>
            </a:r>
            <a:endParaRPr sz="3200">
              <a:solidFill>
                <a:schemeClr val="dk1"/>
              </a:solidFill>
            </a:endParaRPr>
          </a:p>
          <a:p>
            <a:pPr marL="9144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Questions for QTNCA Board</a:t>
            </a:r>
            <a:endParaRPr sz="32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2" name="Google Shape;352;p57"/>
          <p:cNvCxnSpPr/>
          <p:nvPr/>
        </p:nvCxnSpPr>
        <p:spPr>
          <a:xfrm>
            <a:off x="4241804" y="1460500"/>
            <a:ext cx="0" cy="393700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3" name="Google Shape;353;p57"/>
          <p:cNvSpPr txBox="1"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b="1"/>
              <a:t>Financial Update</a:t>
            </a:r>
            <a:endParaRPr b="1"/>
          </a:p>
        </p:txBody>
      </p:sp>
      <p:sp>
        <p:nvSpPr>
          <p:cNvPr id="354" name="Google Shape;354;p57"/>
          <p:cNvSpPr txBox="1">
            <a:spLocks noGrp="1"/>
          </p:cNvSpPr>
          <p:nvPr>
            <p:ph type="body" idx="1"/>
          </p:nvPr>
        </p:nvSpPr>
        <p:spPr>
          <a:xfrm>
            <a:off x="4285799" y="0"/>
            <a:ext cx="69849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891" lvl="0" indent="-20064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  <a:p>
            <a:pPr marL="342891" lvl="0" indent="-24128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342891" lvl="0" indent="-34289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Opening balance: $8,013.28 (Nov 2022)</a:t>
            </a:r>
            <a:endParaRPr sz="2800"/>
          </a:p>
          <a:p>
            <a:pPr marL="342891" lvl="0" indent="-34289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►"/>
            </a:pPr>
            <a:r>
              <a:rPr lang="en-US" sz="2800"/>
              <a:t>Closing balance: $7,758.11 (Sep 2023)</a:t>
            </a:r>
            <a:endParaRPr sz="2800"/>
          </a:p>
          <a:p>
            <a:pPr marL="342891" lvl="0" indent="-34289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Revenue: $5,989.85 (Primarily through rink contract)</a:t>
            </a:r>
            <a:endParaRPr sz="2800"/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/>
          </a:p>
          <a:p>
            <a:pPr marL="342891" lvl="0" indent="-34289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►"/>
            </a:pPr>
            <a:r>
              <a:rPr lang="en-US" sz="2800"/>
              <a:t>Major expenses: </a:t>
            </a:r>
            <a:endParaRPr sz="2800"/>
          </a:p>
          <a:p>
            <a:pPr marL="914400" lvl="1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►"/>
            </a:pPr>
            <a:r>
              <a:rPr lang="en-US" sz="2800"/>
              <a:t>Rink $4,400 (   $4,050)</a:t>
            </a:r>
            <a:endParaRPr sz="2800"/>
          </a:p>
          <a:p>
            <a:pPr marL="914400" lvl="1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►"/>
            </a:pPr>
            <a:r>
              <a:rPr lang="en-US" sz="2800"/>
              <a:t>Events $955.85 (   $1,282.13)</a:t>
            </a:r>
            <a:endParaRPr sz="2800"/>
          </a:p>
          <a:p>
            <a:pPr marL="914400" lvl="1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►"/>
            </a:pPr>
            <a:r>
              <a:rPr lang="en-US" sz="2800"/>
              <a:t>Admin $1,428.21 (   $92.18)</a:t>
            </a:r>
            <a:endParaRPr sz="2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/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►"/>
            </a:pPr>
            <a:r>
              <a:rPr lang="en-U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Detailed Statements are reviewed by Board Executive</a:t>
            </a:r>
            <a:endParaRPr sz="3600"/>
          </a:p>
          <a:p>
            <a:pPr marL="342891" lvl="0" indent="-20064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  <a:p>
            <a:pPr marL="342891" lvl="0" indent="-20064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</p:txBody>
      </p:sp>
      <p:pic>
        <p:nvPicPr>
          <p:cNvPr id="355" name="Google Shape;355;p57" descr="Bank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1639" y="29718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7"/>
          <p:cNvSpPr/>
          <p:nvPr/>
        </p:nvSpPr>
        <p:spPr>
          <a:xfrm>
            <a:off x="7295900" y="3798575"/>
            <a:ext cx="323400" cy="323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7" name="Google Shape;357;p57"/>
          <p:cNvSpPr/>
          <p:nvPr/>
        </p:nvSpPr>
        <p:spPr>
          <a:xfrm>
            <a:off x="7935900" y="4304775"/>
            <a:ext cx="323400" cy="437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8" name="Google Shape;358;p57"/>
          <p:cNvSpPr/>
          <p:nvPr/>
        </p:nvSpPr>
        <p:spPr>
          <a:xfrm>
            <a:off x="8175850" y="4935475"/>
            <a:ext cx="323400" cy="323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84f921732c_0_6"/>
          <p:cNvSpPr txBox="1">
            <a:spLocks noGrp="1"/>
          </p:cNvSpPr>
          <p:nvPr>
            <p:ph type="body" idx="1"/>
          </p:nvPr>
        </p:nvSpPr>
        <p:spPr>
          <a:xfrm>
            <a:off x="4760475" y="514925"/>
            <a:ext cx="5948100" cy="552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342891" algn="l" rtl="0">
              <a:spcBef>
                <a:spcPts val="1000"/>
              </a:spcBef>
              <a:spcAft>
                <a:spcPts val="0"/>
              </a:spcAft>
              <a:buSzPts val="2800"/>
              <a:buChar char="►"/>
            </a:pPr>
            <a:r>
              <a:rPr lang="en-US" sz="2800"/>
              <a:t>Investments: </a:t>
            </a:r>
            <a:endParaRPr sz="2800"/>
          </a:p>
          <a:p>
            <a:pPr marL="914400" lvl="1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►"/>
            </a:pPr>
            <a:r>
              <a:rPr lang="en-US" sz="2800"/>
              <a:t>GICs TD Bank</a:t>
            </a:r>
            <a:endParaRPr sz="280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800"/>
          </a:p>
          <a:p>
            <a:pPr marL="914400" lvl="1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►"/>
            </a:pPr>
            <a:r>
              <a:rPr lang="en-US" sz="2800"/>
              <a:t>1-Year  $2,121.63 @4.25%</a:t>
            </a:r>
            <a:endParaRPr sz="2800"/>
          </a:p>
          <a:p>
            <a:pPr marL="914400" lvl="1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►"/>
            </a:pPr>
            <a:r>
              <a:rPr lang="en-US" sz="2800"/>
              <a:t>2-Year  $2,660.98 @5.0%</a:t>
            </a:r>
            <a:endParaRPr sz="2800"/>
          </a:p>
          <a:p>
            <a:pPr marL="914400" lvl="1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►"/>
            </a:pPr>
            <a:r>
              <a:rPr lang="en-US" sz="2800"/>
              <a:t>3-Year  $7,036.65 @4.5%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►"/>
            </a:pPr>
            <a:r>
              <a:rPr lang="en-U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Detailed Statements are reviewed by Board Executive</a:t>
            </a:r>
            <a:endParaRPr/>
          </a:p>
        </p:txBody>
      </p:sp>
      <p:sp>
        <p:nvSpPr>
          <p:cNvPr id="364" name="Google Shape;364;g284f921732c_0_6"/>
          <p:cNvSpPr txBox="1">
            <a:spLocks noGrp="1"/>
          </p:cNvSpPr>
          <p:nvPr>
            <p:ph type="body" idx="2"/>
          </p:nvPr>
        </p:nvSpPr>
        <p:spPr>
          <a:xfrm>
            <a:off x="677335" y="2777069"/>
            <a:ext cx="3854400" cy="258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1"/>
                </a:solidFill>
              </a:rPr>
              <a:t>Financial   </a:t>
            </a:r>
            <a:endParaRPr sz="36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3600" b="1">
                <a:solidFill>
                  <a:schemeClr val="accent1"/>
                </a:solidFill>
              </a:rPr>
              <a:t>Update</a:t>
            </a:r>
            <a:endParaRPr sz="36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5" name="Google Shape;365;g284f921732c_0_6" descr="Bank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1639" y="29718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0" name="Google Shape;370;p18"/>
          <p:cNvCxnSpPr/>
          <p:nvPr/>
        </p:nvCxnSpPr>
        <p:spPr>
          <a:xfrm>
            <a:off x="4241804" y="1460500"/>
            <a:ext cx="0" cy="393700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1" name="Google Shape;371;p18"/>
          <p:cNvSpPr txBox="1"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b="1"/>
              <a:t>Election of New Board Members</a:t>
            </a:r>
            <a:endParaRPr b="1"/>
          </a:p>
        </p:txBody>
      </p:sp>
      <p:sp>
        <p:nvSpPr>
          <p:cNvPr id="372" name="Google Shape;372;p18"/>
          <p:cNvSpPr txBox="1">
            <a:spLocks noGrp="1"/>
          </p:cNvSpPr>
          <p:nvPr>
            <p:ph type="body" idx="1"/>
          </p:nvPr>
        </p:nvSpPr>
        <p:spPr>
          <a:xfrm>
            <a:off x="4285806" y="1"/>
            <a:ext cx="6243375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891" lvl="0" indent="-34289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Up to 14 board positions </a:t>
            </a:r>
            <a:endParaRPr sz="2800"/>
          </a:p>
          <a:p>
            <a:pPr marL="342891" lvl="0" indent="-34289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2-year terms</a:t>
            </a:r>
            <a:endParaRPr/>
          </a:p>
          <a:p>
            <a:pPr marL="742932" lvl="1" indent="-28574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4 members continuing for a second year</a:t>
            </a:r>
            <a:endParaRPr sz="2800"/>
          </a:p>
          <a:p>
            <a:pPr marL="742932" lvl="1" indent="-28574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4 members up for renewal</a:t>
            </a:r>
            <a:endParaRPr/>
          </a:p>
          <a:p>
            <a:pPr marL="742932" lvl="1" indent="-14350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  <a:p>
            <a:pPr marL="342891" lvl="0" indent="-34289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Commitment:</a:t>
            </a:r>
            <a:endParaRPr/>
          </a:p>
          <a:p>
            <a:pPr marL="742932" lvl="1" indent="-28574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 Monthly meetings, 2 hours</a:t>
            </a:r>
            <a:endParaRPr/>
          </a:p>
          <a:p>
            <a:pPr marL="742932" lvl="1" indent="-28574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Committee follow up (emails, coordination)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5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Board Membership Motions</a:t>
            </a:r>
            <a:endParaRPr/>
          </a:p>
        </p:txBody>
      </p:sp>
      <p:sp>
        <p:nvSpPr>
          <p:cNvPr id="378" name="Google Shape;378;p55"/>
          <p:cNvSpPr txBox="1">
            <a:spLocks noGrp="1"/>
          </p:cNvSpPr>
          <p:nvPr>
            <p:ph type="body" idx="1"/>
          </p:nvPr>
        </p:nvSpPr>
        <p:spPr>
          <a:xfrm>
            <a:off x="677324" y="1630177"/>
            <a:ext cx="9750300" cy="44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Motion:  That the appointments of the following members be renewed for another two –year term: </a:t>
            </a:r>
            <a:endParaRPr/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Jill Skinner      </a:t>
            </a:r>
            <a:endParaRPr sz="2000"/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Gerald Gaugl</a:t>
            </a:r>
            <a:endParaRPr sz="2000"/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Ma’suma Rustam-zade</a:t>
            </a:r>
            <a:endParaRPr sz="2000"/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Kathy Vandergrift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Motion:  That the following QTN residents be appointed for a two-year term:</a:t>
            </a:r>
            <a:endParaRPr sz="2000"/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Jake Bradley</a:t>
            </a:r>
            <a:endParaRPr sz="2000"/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Sheila Powell</a:t>
            </a:r>
            <a:endParaRPr sz="2000"/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Brenda Snarr</a:t>
            </a:r>
            <a:endParaRPr sz="2000"/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Bruce Angle</a:t>
            </a:r>
            <a:endParaRPr sz="20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4ac74a23fa_0_0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to our volunteers!</a:t>
            </a:r>
            <a:endParaRPr/>
          </a:p>
        </p:txBody>
      </p:sp>
      <p:sp>
        <p:nvSpPr>
          <p:cNvPr id="384" name="Google Shape;384;g24ac74a23fa_0_0"/>
          <p:cNvSpPr txBox="1">
            <a:spLocks noGrp="1"/>
          </p:cNvSpPr>
          <p:nvPr>
            <p:ph type="body" idx="1"/>
          </p:nvPr>
        </p:nvSpPr>
        <p:spPr>
          <a:xfrm>
            <a:off x="677335" y="2160590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lvl="0" indent="-370840" algn="l" rtl="0">
              <a:spcBef>
                <a:spcPts val="1000"/>
              </a:spcBef>
              <a:spcAft>
                <a:spcPts val="0"/>
              </a:spcAft>
              <a:buSzPts val="2240"/>
              <a:buChar char="-"/>
            </a:pPr>
            <a:r>
              <a:rPr lang="en-US" sz="2600"/>
              <a:t>Individual volunteers are too numerous to mention by name, but residents come out to help with:</a:t>
            </a:r>
            <a:endParaRPr sz="2600"/>
          </a:p>
          <a:p>
            <a:pPr marL="914400" lvl="1" indent="-370840" algn="l" rtl="0">
              <a:spcBef>
                <a:spcPts val="0"/>
              </a:spcBef>
              <a:spcAft>
                <a:spcPts val="0"/>
              </a:spcAft>
              <a:buSzPts val="2240"/>
              <a:buChar char="-"/>
            </a:pPr>
            <a:r>
              <a:rPr lang="en-US" sz="2600"/>
              <a:t>Events</a:t>
            </a:r>
            <a:endParaRPr sz="2600"/>
          </a:p>
          <a:p>
            <a:pPr marL="914400" lvl="1" indent="-370840" algn="l" rtl="0">
              <a:spcBef>
                <a:spcPts val="0"/>
              </a:spcBef>
              <a:spcAft>
                <a:spcPts val="0"/>
              </a:spcAft>
              <a:buSzPts val="2240"/>
              <a:buChar char="-"/>
            </a:pPr>
            <a:r>
              <a:rPr lang="en-US" sz="2600"/>
              <a:t>Planning committee</a:t>
            </a:r>
            <a:endParaRPr sz="2600"/>
          </a:p>
          <a:p>
            <a:pPr marL="914400" lvl="1" indent="-370840" algn="l" rtl="0">
              <a:spcBef>
                <a:spcPts val="0"/>
              </a:spcBef>
              <a:spcAft>
                <a:spcPts val="0"/>
              </a:spcAft>
              <a:buSzPts val="2240"/>
              <a:buChar char="-"/>
            </a:pPr>
            <a:r>
              <a:rPr lang="en-US" sz="2600"/>
              <a:t>Environment committee</a:t>
            </a:r>
            <a:endParaRPr sz="2600"/>
          </a:p>
          <a:p>
            <a:pPr marL="914400" lvl="1" indent="-370840" algn="l" rtl="0">
              <a:spcBef>
                <a:spcPts val="0"/>
              </a:spcBef>
              <a:spcAft>
                <a:spcPts val="0"/>
              </a:spcAft>
              <a:buSzPts val="2240"/>
              <a:buChar char="-"/>
            </a:pPr>
            <a:r>
              <a:rPr lang="en-US" sz="2600"/>
              <a:t>Rink management</a:t>
            </a:r>
            <a:endParaRPr sz="260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en-US" sz="2600"/>
              <a:t>Outreach (email and social media)</a:t>
            </a:r>
            <a:endParaRPr sz="2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60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-"/>
            </a:pPr>
            <a:r>
              <a:rPr lang="en-US" sz="2600"/>
              <a:t>More volunteers are welcome! Please contact qtncommunity@gmail.com</a:t>
            </a:r>
            <a:endParaRPr sz="2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0" name="Google Shape;390;p36"/>
          <p:cNvSpPr txBox="1"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4400" b="1"/>
              <a:t>Thank you</a:t>
            </a:r>
            <a:endParaRPr/>
          </a:p>
        </p:txBody>
      </p:sp>
      <p:grpSp>
        <p:nvGrpSpPr>
          <p:cNvPr id="391" name="Google Shape;391;p36"/>
          <p:cNvGrpSpPr/>
          <p:nvPr/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392" name="Google Shape;392;p36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>
                  <a:alpha val="74117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3" name="Google Shape;393;p36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BFBFBF">
                  <a:alpha val="8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94" name="Google Shape;394;p36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4210">
                <a:alpha val="69019"/>
              </a:srgbClr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98" name="Google Shape;398;p36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F06C46">
                <a:alpha val="69019"/>
              </a:srgbClr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99" name="Google Shape;399;p36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00" name="Google Shape;400;p3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36"/>
          <p:cNvSpPr/>
          <p:nvPr/>
        </p:nvSpPr>
        <p:spPr>
          <a:xfrm>
            <a:off x="5977719" y="0"/>
            <a:ext cx="62142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402" name="Google Shape;402;p36"/>
          <p:cNvGrpSpPr/>
          <p:nvPr/>
        </p:nvGrpSpPr>
        <p:grpSpPr>
          <a:xfrm>
            <a:off x="4916550" y="2360957"/>
            <a:ext cx="6628924" cy="2754284"/>
            <a:chOff x="0" y="809181"/>
            <a:chExt cx="6628924" cy="3361343"/>
          </a:xfrm>
        </p:grpSpPr>
        <p:sp>
          <p:nvSpPr>
            <p:cNvPr id="403" name="Google Shape;403;p36"/>
            <p:cNvSpPr/>
            <p:nvPr/>
          </p:nvSpPr>
          <p:spPr>
            <a:xfrm>
              <a:off x="0" y="809181"/>
              <a:ext cx="6628800" cy="1494000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6"/>
            <p:cNvSpPr/>
            <p:nvPr/>
          </p:nvSpPr>
          <p:spPr>
            <a:xfrm>
              <a:off x="1725424" y="809181"/>
              <a:ext cx="4903500" cy="149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3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Contact us</a:t>
              </a:r>
              <a:endPara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6"/>
            <p:cNvSpPr/>
            <p:nvPr/>
          </p:nvSpPr>
          <p:spPr>
            <a:xfrm>
              <a:off x="0" y="2676524"/>
              <a:ext cx="6628800" cy="1494000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6"/>
            <p:cNvSpPr/>
            <p:nvPr/>
          </p:nvSpPr>
          <p:spPr>
            <a:xfrm>
              <a:off x="451896" y="3012646"/>
              <a:ext cx="821700" cy="8217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6"/>
            <p:cNvSpPr/>
            <p:nvPr/>
          </p:nvSpPr>
          <p:spPr>
            <a:xfrm>
              <a:off x="1725424" y="2676524"/>
              <a:ext cx="4903500" cy="149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6"/>
            <p:cNvSpPr txBox="1"/>
            <p:nvPr/>
          </p:nvSpPr>
          <p:spPr>
            <a:xfrm>
              <a:off x="1725424" y="2676524"/>
              <a:ext cx="4903500" cy="149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100" tIns="158100" rIns="158100" bIns="1581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qtncommunity@gmail.com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4aacdca92b_0_201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we have heard</a:t>
            </a:r>
            <a:endParaRPr/>
          </a:p>
        </p:txBody>
      </p:sp>
      <p:sp>
        <p:nvSpPr>
          <p:cNvPr id="192" name="Google Shape;192;g24aacdca92b_0_201"/>
          <p:cNvSpPr txBox="1">
            <a:spLocks noGrp="1"/>
          </p:cNvSpPr>
          <p:nvPr>
            <p:ph type="body" idx="1"/>
          </p:nvPr>
        </p:nvSpPr>
        <p:spPr>
          <a:xfrm>
            <a:off x="677325" y="1724051"/>
            <a:ext cx="8596800" cy="431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1790" algn="l" rtl="0">
              <a:spcBef>
                <a:spcPts val="1000"/>
              </a:spcBef>
              <a:spcAft>
                <a:spcPts val="0"/>
              </a:spcAft>
              <a:buSzPts val="1940"/>
              <a:buChar char="●"/>
            </a:pPr>
            <a:r>
              <a:rPr lang="en-US" sz="2300"/>
              <a:t>Speeding continues to be a major concern within QTN</a:t>
            </a:r>
            <a:endParaRPr sz="2300"/>
          </a:p>
          <a:p>
            <a:pPr marL="914400" lvl="1" indent="-351790" algn="l" rtl="0">
              <a:spcBef>
                <a:spcPts val="0"/>
              </a:spcBef>
              <a:spcAft>
                <a:spcPts val="0"/>
              </a:spcAft>
              <a:buSzPts val="1940"/>
              <a:buChar char="○"/>
            </a:pPr>
            <a:r>
              <a:rPr lang="en-US" sz="2300"/>
              <a:t>Limited compliance with new 30 km/h limit</a:t>
            </a:r>
            <a:endParaRPr sz="2300"/>
          </a:p>
          <a:p>
            <a:pPr marL="457200" lvl="0" indent="-351790" algn="l" rtl="0">
              <a:spcBef>
                <a:spcPts val="0"/>
              </a:spcBef>
              <a:spcAft>
                <a:spcPts val="0"/>
              </a:spcAft>
              <a:buSzPts val="1940"/>
              <a:buChar char="●"/>
            </a:pPr>
            <a:r>
              <a:rPr lang="en-US" sz="2300"/>
              <a:t>Complaints have decreased on Kelly/Neville with the installation of speed humps, but increased on Clarenda</a:t>
            </a:r>
            <a:endParaRPr sz="2300"/>
          </a:p>
          <a:p>
            <a:pPr marL="457200" lvl="0" indent="-351790" algn="l" rtl="0">
              <a:spcBef>
                <a:spcPts val="0"/>
              </a:spcBef>
              <a:spcAft>
                <a:spcPts val="0"/>
              </a:spcAft>
              <a:buSzPts val="1940"/>
              <a:buChar char="●"/>
            </a:pPr>
            <a:r>
              <a:rPr lang="en-US" sz="2300"/>
              <a:t>In parts of QTN with significant infill development, street parking is becoming more contentious</a:t>
            </a:r>
            <a:endParaRPr sz="2300"/>
          </a:p>
          <a:p>
            <a:pPr marL="457200" lvl="0" indent="-351790" algn="l" rtl="0">
              <a:spcBef>
                <a:spcPts val="0"/>
              </a:spcBef>
              <a:spcAft>
                <a:spcPts val="0"/>
              </a:spcAft>
              <a:buSzPts val="1940"/>
              <a:buChar char="●"/>
            </a:pPr>
            <a:r>
              <a:rPr lang="en-US" sz="2300"/>
              <a:t>Crossing Carling remains slow and unpleasant for pedestrians and cyc</a:t>
            </a:r>
            <a:r>
              <a:rPr lang="en-US" sz="2000"/>
              <a:t>lists</a:t>
            </a:r>
            <a:endParaRPr sz="20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The condition of local streets is poor and gets worse after every infill</a:t>
            </a:r>
            <a:endParaRPr sz="2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4aacdca92b_0_211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7000" cy="1646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Q&amp;A with 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Councillor Kavanagh</a:t>
            </a:r>
            <a:endParaRPr/>
          </a:p>
        </p:txBody>
      </p:sp>
      <p:sp>
        <p:nvSpPr>
          <p:cNvPr id="198" name="Google Shape;198;g24aacdca92b_0_211"/>
          <p:cNvSpPr txBox="1">
            <a:spLocks noGrp="1"/>
          </p:cNvSpPr>
          <p:nvPr>
            <p:ph type="subTitle" idx="1"/>
          </p:nvPr>
        </p:nvSpPr>
        <p:spPr>
          <a:xfrm>
            <a:off x="1507067" y="4050837"/>
            <a:ext cx="7767000" cy="1096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4" name="Google Shape;204;p53"/>
          <p:cNvSpPr txBox="1"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4400" b="1"/>
              <a:t>Councillor Theresa Kavanagh</a:t>
            </a:r>
            <a:endParaRPr sz="4400" b="1"/>
          </a:p>
        </p:txBody>
      </p:sp>
      <p:grpSp>
        <p:nvGrpSpPr>
          <p:cNvPr id="205" name="Google Shape;205;p53"/>
          <p:cNvGrpSpPr/>
          <p:nvPr/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206" name="Google Shape;206;p5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>
                  <a:alpha val="74117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7" name="Google Shape;207;p5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BFBFBF">
                  <a:alpha val="8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8" name="Google Shape;208;p5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9" name="Google Shape;209;p53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0" name="Google Shape;210;p5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53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4210">
                <a:alpha val="69019"/>
              </a:srgbClr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2" name="Google Shape;212;p53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F06C46">
                <a:alpha val="69019"/>
              </a:srgbClr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3" name="Google Shape;213;p53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4" name="Google Shape;214;p5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5" name="Google Shape;215;p53"/>
          <p:cNvSpPr/>
          <p:nvPr/>
        </p:nvSpPr>
        <p:spPr>
          <a:xfrm>
            <a:off x="5977719" y="0"/>
            <a:ext cx="62142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16" name="Google Shape;216;p53"/>
          <p:cNvGrpSpPr/>
          <p:nvPr/>
        </p:nvGrpSpPr>
        <p:grpSpPr>
          <a:xfrm>
            <a:off x="4676388" y="1713798"/>
            <a:ext cx="7640387" cy="3441109"/>
            <a:chOff x="-240164" y="769235"/>
            <a:chExt cx="7640387" cy="3441109"/>
          </a:xfrm>
        </p:grpSpPr>
        <p:sp>
          <p:nvSpPr>
            <p:cNvPr id="217" name="Google Shape;217;p53"/>
            <p:cNvSpPr/>
            <p:nvPr/>
          </p:nvSpPr>
          <p:spPr>
            <a:xfrm>
              <a:off x="-240164" y="769235"/>
              <a:ext cx="7160059" cy="1533050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53"/>
            <p:cNvSpPr/>
            <p:nvPr/>
          </p:nvSpPr>
          <p:spPr>
            <a:xfrm>
              <a:off x="223583" y="1114172"/>
              <a:ext cx="844826" cy="84317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53"/>
            <p:cNvSpPr/>
            <p:nvPr/>
          </p:nvSpPr>
          <p:spPr>
            <a:xfrm>
              <a:off x="1046626" y="769235"/>
              <a:ext cx="6353597" cy="1534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53"/>
            <p:cNvSpPr txBox="1"/>
            <p:nvPr/>
          </p:nvSpPr>
          <p:spPr>
            <a:xfrm>
              <a:off x="1046626" y="769235"/>
              <a:ext cx="6353597" cy="1534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400" tIns="162400" rIns="162400" bIns="162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Trebuchet MS"/>
                <a:buNone/>
              </a:pPr>
              <a:r>
                <a:rPr lang="en-US" sz="2800" b="1" i="0" u="sng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http://www.baywardbulletin.ca</a:t>
              </a:r>
              <a:endPara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1" name="Google Shape;221;p53"/>
            <p:cNvSpPr/>
            <p:nvPr/>
          </p:nvSpPr>
          <p:spPr>
            <a:xfrm>
              <a:off x="-240164" y="2675796"/>
              <a:ext cx="7160059" cy="1533050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53"/>
            <p:cNvSpPr/>
            <p:nvPr/>
          </p:nvSpPr>
          <p:spPr>
            <a:xfrm>
              <a:off x="223583" y="3020732"/>
              <a:ext cx="844826" cy="84317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53"/>
            <p:cNvSpPr/>
            <p:nvPr/>
          </p:nvSpPr>
          <p:spPr>
            <a:xfrm>
              <a:off x="1532157" y="2675796"/>
              <a:ext cx="5382534" cy="1534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53"/>
            <p:cNvSpPr txBox="1"/>
            <p:nvPr/>
          </p:nvSpPr>
          <p:spPr>
            <a:xfrm>
              <a:off x="1532157" y="2675796"/>
              <a:ext cx="5382534" cy="1534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400" tIns="162400" rIns="162400" bIns="162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Trebuchet MS"/>
                <a:buNone/>
              </a:pPr>
              <a:r>
                <a:rPr lang="en-US" sz="2800" b="1" i="0" u="sng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BayWard@ottawa.ca</a:t>
              </a:r>
              <a:endPara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4aacdca92b_0_216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7000" cy="1646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Community Priorities</a:t>
            </a:r>
            <a:endParaRPr/>
          </a:p>
        </p:txBody>
      </p:sp>
      <p:sp>
        <p:nvSpPr>
          <p:cNvPr id="230" name="Google Shape;230;g24aacdca92b_0_216"/>
          <p:cNvSpPr txBox="1">
            <a:spLocks noGrp="1"/>
          </p:cNvSpPr>
          <p:nvPr>
            <p:ph type="subTitle" idx="1"/>
          </p:nvPr>
        </p:nvSpPr>
        <p:spPr>
          <a:xfrm>
            <a:off x="1507067" y="4050837"/>
            <a:ext cx="7767000" cy="1096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4aacdca92b_0_206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7000" cy="1646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QTNCA Business Meeting</a:t>
            </a:r>
            <a:endParaRPr/>
          </a:p>
        </p:txBody>
      </p:sp>
      <p:sp>
        <p:nvSpPr>
          <p:cNvPr id="236" name="Google Shape;236;g24aacdca92b_0_206"/>
          <p:cNvSpPr txBox="1">
            <a:spLocks noGrp="1"/>
          </p:cNvSpPr>
          <p:nvPr>
            <p:ph type="subTitle" idx="1"/>
          </p:nvPr>
        </p:nvSpPr>
        <p:spPr>
          <a:xfrm>
            <a:off x="1507067" y="4050837"/>
            <a:ext cx="7767000" cy="1096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b="1"/>
              <a:t>2022-2023 Board of Directors</a:t>
            </a:r>
            <a:endParaRPr b="1"/>
          </a:p>
        </p:txBody>
      </p:sp>
      <p:sp>
        <p:nvSpPr>
          <p:cNvPr id="242" name="Google Shape;242;p38"/>
          <p:cNvSpPr txBox="1">
            <a:spLocks noGrp="1"/>
          </p:cNvSpPr>
          <p:nvPr>
            <p:ph type="body" idx="1"/>
          </p:nvPr>
        </p:nvSpPr>
        <p:spPr>
          <a:xfrm>
            <a:off x="675747" y="1638459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/>
              <a:t>Executive</a:t>
            </a:r>
            <a:endParaRPr/>
          </a:p>
        </p:txBody>
      </p:sp>
      <p:sp>
        <p:nvSpPr>
          <p:cNvPr id="243" name="Google Shape;243;p38"/>
          <p:cNvSpPr txBox="1">
            <a:spLocks noGrp="1"/>
          </p:cNvSpPr>
          <p:nvPr>
            <p:ph type="body" idx="2"/>
          </p:nvPr>
        </p:nvSpPr>
        <p:spPr>
          <a:xfrm>
            <a:off x="418011" y="2443325"/>
            <a:ext cx="5159829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35129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4"/>
              <a:buChar char="►"/>
            </a:pPr>
            <a:r>
              <a:rPr lang="en-US" sz="2400"/>
              <a:t>Kathy Vandergrift, President</a:t>
            </a:r>
            <a:endParaRPr/>
          </a:p>
          <a:p>
            <a:pPr marL="342891" lvl="0" indent="-23925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4"/>
              <a:buNone/>
            </a:pPr>
            <a:endParaRPr sz="2400"/>
          </a:p>
          <a:p>
            <a:pPr marL="342891" lvl="0" indent="-35129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4"/>
              <a:buChar char="►"/>
            </a:pPr>
            <a:r>
              <a:rPr lang="en-US" sz="2400"/>
              <a:t>Annette Dillon, Vice President</a:t>
            </a:r>
            <a:endParaRPr/>
          </a:p>
          <a:p>
            <a:pPr marL="342891" lvl="0" indent="-23925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4"/>
              <a:buNone/>
            </a:pPr>
            <a:endParaRPr sz="2400"/>
          </a:p>
          <a:p>
            <a:pPr marL="342891" lvl="0" indent="-35129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4"/>
              <a:buChar char="►"/>
            </a:pPr>
            <a:r>
              <a:rPr lang="en-US" sz="2400"/>
              <a:t>Lija Bickis, Secretary</a:t>
            </a:r>
            <a:endParaRPr/>
          </a:p>
          <a:p>
            <a:pPr marL="342891" lvl="0" indent="-23925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4"/>
              <a:buNone/>
            </a:pPr>
            <a:endParaRPr sz="2400"/>
          </a:p>
          <a:p>
            <a:pPr marL="342891" lvl="0" indent="-35129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4"/>
              <a:buChar char="►"/>
            </a:pPr>
            <a:r>
              <a:rPr lang="en-US" sz="2400"/>
              <a:t>Jill Skinner, Treasurer</a:t>
            </a:r>
            <a:endParaRPr/>
          </a:p>
        </p:txBody>
      </p:sp>
      <p:sp>
        <p:nvSpPr>
          <p:cNvPr id="244" name="Google Shape;244;p38"/>
          <p:cNvSpPr txBox="1">
            <a:spLocks noGrp="1"/>
          </p:cNvSpPr>
          <p:nvPr>
            <p:ph type="body" idx="3"/>
          </p:nvPr>
        </p:nvSpPr>
        <p:spPr>
          <a:xfrm>
            <a:off x="5682738" y="1638459"/>
            <a:ext cx="418561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/>
              <a:t>Directors</a:t>
            </a:r>
            <a:endParaRPr/>
          </a:p>
        </p:txBody>
      </p:sp>
      <p:sp>
        <p:nvSpPr>
          <p:cNvPr id="245" name="Google Shape;245;p38"/>
          <p:cNvSpPr txBox="1">
            <a:spLocks noGrp="1"/>
          </p:cNvSpPr>
          <p:nvPr>
            <p:ph type="body" idx="4"/>
          </p:nvPr>
        </p:nvSpPr>
        <p:spPr>
          <a:xfrm>
            <a:off x="5682740" y="2443325"/>
            <a:ext cx="4185617" cy="4075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34289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Gerald Gaugl</a:t>
            </a:r>
            <a:endParaRPr/>
          </a:p>
          <a:p>
            <a:pPr marL="342891" lvl="0" indent="-34289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Jessica Dawson</a:t>
            </a:r>
            <a:endParaRPr/>
          </a:p>
          <a:p>
            <a:pPr marL="342891" lvl="0" indent="-34289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Masuma Rustamzada</a:t>
            </a:r>
            <a:endParaRPr sz="2400"/>
          </a:p>
          <a:p>
            <a:pPr marL="342891" lvl="0" indent="-34289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Susan Blakeney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0" descr="A group of people at Frank Ryan park"/>
          <p:cNvPicPr preferRelativeResize="0"/>
          <p:nvPr/>
        </p:nvPicPr>
        <p:blipFill rotWithShape="1">
          <a:blip r:embed="rId3">
            <a:alphaModFix/>
          </a:blip>
          <a:srcRect l="15442" t="906" r="16914" b="1439"/>
          <a:stretch/>
        </p:blipFill>
        <p:spPr>
          <a:xfrm>
            <a:off x="-79513" y="-87464"/>
            <a:ext cx="12380181" cy="70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0"/>
          <p:cNvSpPr/>
          <p:nvPr/>
        </p:nvSpPr>
        <p:spPr>
          <a:xfrm>
            <a:off x="-10391" y="2379518"/>
            <a:ext cx="7795424" cy="2495089"/>
          </a:xfrm>
          <a:prstGeom prst="rect">
            <a:avLst/>
          </a:prstGeom>
          <a:solidFill>
            <a:schemeClr val="accent1">
              <a:alpha val="4901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2" name="Google Shape;252;p40"/>
          <p:cNvSpPr txBox="1">
            <a:spLocks noGrp="1"/>
          </p:cNvSpPr>
          <p:nvPr>
            <p:ph type="ctrTitle"/>
          </p:nvPr>
        </p:nvSpPr>
        <p:spPr>
          <a:xfrm>
            <a:off x="438912" y="2477347"/>
            <a:ext cx="693152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swald"/>
              <a:buNone/>
            </a:pPr>
            <a:r>
              <a:rPr lang="en-US" sz="5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Events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Red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902</Words>
  <Application>Microsoft Office PowerPoint</Application>
  <PresentationFormat>Widescreen</PresentationFormat>
  <Paragraphs>184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Trebuchet MS</vt:lpstr>
      <vt:lpstr>Oswald</vt:lpstr>
      <vt:lpstr>Times New Roman</vt:lpstr>
      <vt:lpstr>Noto Sans</vt:lpstr>
      <vt:lpstr>Bree Serif</vt:lpstr>
      <vt:lpstr>Arial</vt:lpstr>
      <vt:lpstr>Calibri</vt:lpstr>
      <vt:lpstr>Noto Sans Symbols</vt:lpstr>
      <vt:lpstr>Facet</vt:lpstr>
      <vt:lpstr>Facet</vt:lpstr>
      <vt:lpstr>Queensway Terrace North Community Association</vt:lpstr>
      <vt:lpstr>Agenda</vt:lpstr>
      <vt:lpstr>What we have heard</vt:lpstr>
      <vt:lpstr>Q&amp;A with  Councillor Kavanagh</vt:lpstr>
      <vt:lpstr>Councillor Theresa Kavanagh</vt:lpstr>
      <vt:lpstr>Community Priorities</vt:lpstr>
      <vt:lpstr>QTNCA Business Meeting</vt:lpstr>
      <vt:lpstr>2022-2023 Board of Directors</vt:lpstr>
      <vt:lpstr>Events</vt:lpstr>
      <vt:lpstr>PowerPoint Presentation</vt:lpstr>
      <vt:lpstr>PowerPoint Presentation</vt:lpstr>
      <vt:lpstr>PowerPoint Presentation</vt:lpstr>
      <vt:lpstr>Planning and Road Safety</vt:lpstr>
      <vt:lpstr>Planning Committee </vt:lpstr>
      <vt:lpstr>Transportation Committee</vt:lpstr>
      <vt:lpstr>Natural Environment</vt:lpstr>
      <vt:lpstr>Natural Environment Canopy regeneration project, tree replacements for Alpine sewer project Tree giveaway with Ecology Ottawa Christmas tree reuse for the Frank Ryan Park rink Tree replacement at Frank Ryan</vt:lpstr>
      <vt:lpstr>PowerPoint Presentation</vt:lpstr>
      <vt:lpstr>PowerPoint Presentation</vt:lpstr>
      <vt:lpstr>Financial Update</vt:lpstr>
      <vt:lpstr>PowerPoint Presentation</vt:lpstr>
      <vt:lpstr>Election of New Board Members</vt:lpstr>
      <vt:lpstr>Board Membership Motions</vt:lpstr>
      <vt:lpstr>Thank you to our volunteers!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Queensway Terrace North Community Association</dc:title>
  <dc:creator>Simon Partridge</dc:creator>
  <cp:lastModifiedBy>Kathy Vandergrift</cp:lastModifiedBy>
  <cp:revision>1</cp:revision>
  <dcterms:created xsi:type="dcterms:W3CDTF">2020-10-21T16:29:59Z</dcterms:created>
  <dcterms:modified xsi:type="dcterms:W3CDTF">2023-10-04T15:26:48Z</dcterms:modified>
</cp:coreProperties>
</file>